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tags/tag79.xml" ContentType="application/vnd.openxmlformats-officedocument.presentationml.tags+xml"/>
  <Override PartName="/ppt/tags/tag11.xml" ContentType="application/vnd.openxmlformats-officedocument.presentationml.tags+xml"/>
  <Override PartName="/ppt/tags/tag30.xml" ContentType="application/vnd.openxmlformats-officedocument.presentationml.tags+xml"/>
  <Override PartName="/ppt/tags/tag1.xml" ContentType="application/vnd.openxmlformats-officedocument.presentationml.tags+xml"/>
  <Override PartName="/ppt/tags/tag46.xml" ContentType="application/vnd.openxmlformats-officedocument.presentationml.tags+xml"/>
  <Override PartName="/ppt/tags/tag27.xml" ContentType="application/vnd.openxmlformats-officedocument.presentationml.tags+xml"/>
  <Override PartName="/ppt/tags/tag65.xml" ContentType="application/vnd.openxmlformats-officedocument.presentationml.tags+xml"/>
  <Default Extension="bin" ContentType="application/vnd.openxmlformats-officedocument.presentationml.printerSettings"/>
  <Override PartName="/ppt/tags/tag84.xml" ContentType="application/vnd.openxmlformats-officedocument.presentationml.tags+xml"/>
  <Override PartName="/ppt/tags/tag70.xml" ContentType="application/vnd.openxmlformats-officedocument.presentationml.tags+xml"/>
  <Override PartName="/ppt/tags/tag15.xml" ContentType="application/vnd.openxmlformats-officedocument.presentationml.tags+xml"/>
  <Override PartName="/ppt/slides/slide3.xml" ContentType="application/vnd.openxmlformats-officedocument.presentationml.slide+xml"/>
  <Override PartName="/ppt/tags/tag53.xml" ContentType="application/vnd.openxmlformats-officedocument.presentationml.tags+xml"/>
  <Override PartName="/ppt/slideLayouts/slideLayout1.xml" ContentType="application/vnd.openxmlformats-officedocument.presentationml.slideLayout+xml"/>
  <Override PartName="/ppt/tags/tag69.xml" ContentType="application/vnd.openxmlformats-officedocument.presentationml.tags+xml"/>
  <Override PartName="/ppt/tags/tag34.xml" ContentType="application/vnd.openxmlformats-officedocument.presentationml.tags+xml"/>
  <Override PartName="/ppt/theme/theme1.xml" ContentType="application/vnd.openxmlformats-officedocument.theme+xml"/>
  <Override PartName="/ppt/tags/tag20.xml" ContentType="application/vnd.openxmlformats-officedocument.presentationml.tags+xml"/>
  <Override PartName="/ppt/tags/tag5.xml" ContentType="application/vnd.openxmlformats-officedocument.presentationml.tags+xml"/>
  <Override PartName="/ppt/tags/tag8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9.xml" ContentType="application/vnd.openxmlformats-officedocument.presentationml.tags+xml"/>
  <Override PartName="/ppt/tags/tag38.xml" ContentType="application/vnd.openxmlformats-officedocument.presentationml.tags+xml"/>
  <Override PartName="/ppt/tags/tag57.xml" ContentType="application/vnd.openxmlformats-officedocument.presentationml.tags+xml"/>
  <Override PartName="/ppt/slideLayouts/slideLayout5.xml" ContentType="application/vnd.openxmlformats-officedocument.presentationml.slideLayout+xml"/>
  <Override PartName="/ppt/tags/tag9.xml" ContentType="application/vnd.openxmlformats-officedocument.presentationml.tags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tags/tag24.xml" ContentType="application/vnd.openxmlformats-officedocument.presentationml.tags+xml"/>
  <Override PartName="/ppt/tags/tag43.xml" ContentType="application/vnd.openxmlformats-officedocument.presentationml.tags+xml"/>
  <Override PartName="/ppt/tags/tag62.xml" ContentType="application/vnd.openxmlformats-officedocument.presentationml.tags+xml"/>
  <Default Extension="gif" ContentType="image/gif"/>
  <Override PartName="/ppt/tags/tag76.xml" ContentType="application/vnd.openxmlformats-officedocument.presentationml.tags+xml"/>
  <Override PartName="/ppt/slideLayouts/slideLayout14.xml" ContentType="application/vnd.openxmlformats-officedocument.presentationml.slideLayout+xml"/>
  <Override PartName="/ppt/tags/tag81.xml" ContentType="application/vnd.openxmlformats-officedocument.presentationml.tags+xml"/>
  <Override PartName="/ppt/slideLayouts/slideLayout9.xml" ContentType="application/vnd.openxmlformats-officedocument.presentationml.slideLayout+xml"/>
  <Override PartName="/ppt/slides/slide15.xml" ContentType="application/vnd.openxmlformats-officedocument.presentationml.slide+xml"/>
  <Override PartName="/ppt/tags/tag12.xml" ContentType="application/vnd.openxmlformats-officedocument.presentationml.tags+xml"/>
  <Override PartName="/ppt/tags/tag31.xml" ContentType="application/vnd.openxmlformats-officedocument.presentationml.tags+xml"/>
  <Override PartName="/ppt/tags/tag50.xml" ContentType="application/vnd.openxmlformats-officedocument.presentationml.tags+xml"/>
  <Override PartName="/ppt/tags/tag47.xml" ContentType="application/vnd.openxmlformats-officedocument.presentationml.tags+xml"/>
  <Override PartName="/ppt/tags/tag2.xml" ContentType="application/vnd.openxmlformats-officedocument.presentationml.tags+xml"/>
  <Override PartName="/ppt/tags/tag28.xml" ContentType="application/vnd.openxmlformats-officedocument.presentationml.tags+xml"/>
  <Override PartName="/ppt/tags/tag66.xml" ContentType="application/vnd.openxmlformats-officedocument.presentationml.tags+xml"/>
  <Override PartName="/ppt/tags/tag85.xml" ContentType="application/vnd.openxmlformats-officedocument.presentationml.tags+xml"/>
  <Override PartName="/ppt/presProps.xml" ContentType="application/vnd.openxmlformats-officedocument.presentationml.presProps+xml"/>
  <Override PartName="/ppt/tags/tag71.xml" ContentType="application/vnd.openxmlformats-officedocument.presentationml.tags+xml"/>
  <Override PartName="/ppt/tags/tag16.xml" ContentType="application/vnd.openxmlformats-officedocument.presentationml.tags+xml"/>
  <Override PartName="/ppt/slides/slide4.xml" ContentType="application/vnd.openxmlformats-officedocument.presentationml.slide+xml"/>
  <Override PartName="/ppt/tags/tag54.xml" ContentType="application/vnd.openxmlformats-officedocument.presentationml.tags+xml"/>
  <Override PartName="/ppt/tags/tag73.xml" ContentType="application/vnd.openxmlformats-officedocument.presentationml.tags+xml"/>
  <Override PartName="/ppt/slideLayouts/slideLayout2.xml" ContentType="application/vnd.openxmlformats-officedocument.presentationml.slideLayout+xml"/>
  <Override PartName="/ppt/tags/tag35.xml" ContentType="application/vnd.openxmlformats-officedocument.presentationml.tags+xml"/>
  <Override PartName="/ppt/theme/theme2.xml" ContentType="application/vnd.openxmlformats-officedocument.theme+xml"/>
  <Override PartName="/ppt/tags/tag21.xml" ContentType="application/vnd.openxmlformats-officedocument.presentationml.tags+xml"/>
  <Override PartName="/ppt/tags/tag40.xml" ContentType="application/vnd.openxmlformats-officedocument.presentationml.tags+xml"/>
  <Override PartName="/ppt/tags/tag6.xml" ContentType="application/vnd.openxmlformats-officedocument.presentationml.tags+xml"/>
  <Override PartName="/ppt/tags/tag89.xml" ContentType="application/vnd.openxmlformats-officedocument.presentationml.tags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Default Extension="jpeg" ContentType="image/jpeg"/>
  <Override PartName="/ppt/tags/tag39.xml" ContentType="application/vnd.openxmlformats-officedocument.presentationml.tags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tags/tag58.xml" ContentType="application/vnd.openxmlformats-officedocument.presentationml.tags+xml"/>
  <Override PartName="/ppt/slideLayouts/slideLayout6.xml" ContentType="application/vnd.openxmlformats-officedocument.presentationml.slideLayout+xml"/>
  <Override PartName="/ppt/tags/tag77.xml" ContentType="application/vnd.openxmlformats-officedocument.presentationml.tags+xml"/>
  <Override PartName="/ppt/tags/tag25.xml" ContentType="application/vnd.openxmlformats-officedocument.presentationml.tags+xml"/>
  <Override PartName="/ppt/tags/tag44.xml" ContentType="application/vnd.openxmlformats-officedocument.presentationml.tags+xml"/>
  <Override PartName="/ppt/tags/tag63.xml" ContentType="application/vnd.openxmlformats-officedocument.presentationml.tags+xml"/>
  <Override PartName="/ppt/tags/tag8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16.xml" ContentType="application/vnd.openxmlformats-officedocument.presentationml.slide+xml"/>
  <Override PartName="/ppt/tags/tag13.xml" ContentType="application/vnd.openxmlformats-officedocument.presentationml.tags+xml"/>
  <Override PartName="/ppt/tags/tag32.xml" ContentType="application/vnd.openxmlformats-officedocument.presentationml.tags+xml"/>
  <Override PartName="/ppt/tags/tag3.xml" ContentType="application/vnd.openxmlformats-officedocument.presentationml.tags+xml"/>
  <Override PartName="/ppt/tags/tag48.xml" ContentType="application/vnd.openxmlformats-officedocument.presentationml.tags+xml"/>
  <Override PartName="/ppt/tags/tag29.xml" ContentType="application/vnd.openxmlformats-officedocument.presentationml.tags+xml"/>
  <Override PartName="/ppt/tags/tag67.xml" ContentType="application/vnd.openxmlformats-officedocument.presentationml.tags+xml"/>
  <Override PartName="/ppt/slides/slide1.xml" ContentType="application/vnd.openxmlformats-officedocument.presentationml.slide+xml"/>
  <Override PartName="/ppt/tags/tag51.xml" ContentType="application/vnd.openxmlformats-officedocument.presentationml.tags+xml"/>
  <Override PartName="/ppt/tags/tag86.xml" ContentType="application/vnd.openxmlformats-officedocument.presentationml.tags+xml"/>
  <Override PartName="/ppt/tags/tag72.xml" ContentType="application/vnd.openxmlformats-officedocument.presentationml.tags+xml"/>
  <Override PartName="/ppt/tags/tag17.xml" ContentType="application/vnd.openxmlformats-officedocument.presentationml.tags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tags/tag55.xml" ContentType="application/vnd.openxmlformats-officedocument.presentationml.tags+xml"/>
  <Override PartName="/ppt/slideLayouts/slideLayout3.xml" ContentType="application/vnd.openxmlformats-officedocument.presentationml.slideLayout+xml"/>
  <Override PartName="/ppt/tags/tag36.xml" ContentType="application/vnd.openxmlformats-officedocument.presentationml.tags+xml"/>
  <Override PartName="/ppt/tags/tag7.xml" ContentType="application/vnd.openxmlformats-officedocument.presentationml.tags+xml"/>
  <Override PartName="/ppt/tags/tag22.xml" ContentType="application/vnd.openxmlformats-officedocument.presentationml.tags+xml"/>
  <Override PartName="/ppt/tags/tag41.xml" ContentType="application/vnd.openxmlformats-officedocument.presentationml.tags+xml"/>
  <Override PartName="/ppt/tags/tag60.xml" ContentType="application/vnd.openxmlformats-officedocument.presentationml.tags+xml"/>
  <Override PartName="/ppt/tags/tag74.xml" ContentType="application/vnd.openxmlformats-officedocument.presentationml.tags+xml"/>
  <Override PartName="/ppt/slideLayouts/slideLayout12.xml" ContentType="application/vnd.openxmlformats-officedocument.presentationml.slideLayout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tags/tag59.xml" ContentType="application/vnd.openxmlformats-officedocument.presentationml.tags+xml"/>
  <Override PartName="/ppt/slideLayouts/slideLayout7.xml" ContentType="application/vnd.openxmlformats-officedocument.presentationml.slideLayout+xml"/>
  <Override PartName="/ppt/tags/tag26.xml" ContentType="application/vnd.openxmlformats-officedocument.presentationml.tags+xml"/>
  <Override PartName="/ppt/tags/tag45.xml" ContentType="application/vnd.openxmlformats-officedocument.presentationml.tags+xml"/>
  <Override PartName="/ppt/tags/tag64.xml" ContentType="application/vnd.openxmlformats-officedocument.presentationml.tags+xml"/>
  <Override PartName="/ppt/viewProps.xml" ContentType="application/vnd.openxmlformats-officedocument.presentationml.viewProps+xml"/>
  <Override PartName="/ppt/tags/tag10.xml" ContentType="application/vnd.openxmlformats-officedocument.presentationml.tags+xml"/>
  <Override PartName="/ppt/tags/tag78.xml" ContentType="application/vnd.openxmlformats-officedocument.presentationml.tags+xml"/>
  <Override PartName="/ppt/tags/tag83.xml" ContentType="application/vnd.openxmlformats-officedocument.presentationml.tags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tags/tag14.xml" ContentType="application/vnd.openxmlformats-officedocument.presentationml.tags+xml"/>
  <Override PartName="/ppt/tags/tag33.xml" ContentType="application/vnd.openxmlformats-officedocument.presentationml.tags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ags/tag68.xml" ContentType="application/vnd.openxmlformats-officedocument.presentationml.tags+xml"/>
  <Override PartName="/ppt/tags/tag52.xml" ContentType="application/vnd.openxmlformats-officedocument.presentationml.tags+xml"/>
  <Override PartName="/ppt/tags/tag49.xml" ContentType="application/vnd.openxmlformats-officedocument.presentationml.tags+xml"/>
  <Override PartName="/ppt/tags/tag87.xml" ContentType="application/vnd.openxmlformats-officedocument.presentationml.tags+xml"/>
  <Override PartName="/ppt/tags/tag18.xml" ContentType="application/vnd.openxmlformats-officedocument.presentationml.tags+xml"/>
  <Override PartName="/ppt/tags/tag37.xml" ContentType="application/vnd.openxmlformats-officedocument.presentationml.tags+xml"/>
  <Override PartName="/ppt/tags/tag56.xml" ContentType="application/vnd.openxmlformats-officedocument.presentationml.tags+xml"/>
  <Override PartName="/ppt/slideLayouts/slideLayout4.xml" ContentType="application/vnd.openxmlformats-officedocument.presentationml.slideLayout+xml"/>
  <Override PartName="/ppt/tags/tag8.xml" ContentType="application/vnd.openxmlformats-officedocument.presentationml.tags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tags/tag23.xml" ContentType="application/vnd.openxmlformats-officedocument.presentationml.tags+xml"/>
  <Override PartName="/ppt/tags/tag42.xml" ContentType="application/vnd.openxmlformats-officedocument.presentationml.tags+xml"/>
  <Override PartName="/ppt/tags/tag61.xml" ContentType="application/vnd.openxmlformats-officedocument.presentationml.tags+xml"/>
  <Override PartName="/ppt/tags/tag75.xml" ContentType="application/vnd.openxmlformats-officedocument.presentationml.tags+xml"/>
  <Override PartName="/ppt/tags/tag80.xml" ContentType="application/vnd.openxmlformats-officedocument.presentationml.tags+xml"/>
  <Override PartName="/ppt/slideLayouts/slideLayout13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9"/>
  </p:notesMasterIdLst>
  <p:sldIdLst>
    <p:sldId id="314" r:id="rId2"/>
    <p:sldId id="337" r:id="rId3"/>
    <p:sldId id="316" r:id="rId4"/>
    <p:sldId id="338" r:id="rId5"/>
    <p:sldId id="339" r:id="rId6"/>
    <p:sldId id="341" r:id="rId7"/>
    <p:sldId id="343" r:id="rId8"/>
    <p:sldId id="342" r:id="rId9"/>
    <p:sldId id="344" r:id="rId10"/>
    <p:sldId id="345" r:id="rId11"/>
    <p:sldId id="346" r:id="rId12"/>
    <p:sldId id="340" r:id="rId13"/>
    <p:sldId id="348" r:id="rId14"/>
    <p:sldId id="349" r:id="rId15"/>
    <p:sldId id="350" r:id="rId16"/>
    <p:sldId id="352" r:id="rId17"/>
    <p:sldId id="353" r:id="rId18"/>
  </p:sldIdLst>
  <p:sldSz cx="9144000" cy="6858000" type="screen4x3"/>
  <p:notesSz cx="7315200" cy="96012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3333FF"/>
    <a:srgbClr val="FFCCCC"/>
    <a:srgbClr val="00CCFF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02" autoAdjust="0"/>
    <p:restoredTop sz="94611" autoAdjust="0"/>
  </p:normalViewPr>
  <p:slideViewPr>
    <p:cSldViewPr>
      <p:cViewPr varScale="1">
        <p:scale>
          <a:sx n="108" d="100"/>
          <a:sy n="108" d="100"/>
        </p:scale>
        <p:origin x="-89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tags" Target="tags/tag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714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714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714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7148">
              <a:defRPr sz="1200"/>
            </a:lvl1pPr>
          </a:lstStyle>
          <a:p>
            <a:pPr>
              <a:defRPr/>
            </a:pPr>
            <a:fld id="{3BE48EE1-10CC-4544-8EA0-0C12FE9B0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90600" y="6245225"/>
            <a:ext cx="67818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21D38-A877-48A0-87AD-AC96D3486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D9E96-1291-483F-81AB-AF9E4A09F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C55B8-A3AC-43DE-BCBC-15A6089BD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9200"/>
            <a:ext cx="20574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9200"/>
            <a:ext cx="60198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8357F-5923-409B-BF27-0CA9B1FDA4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86000"/>
            <a:ext cx="35814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914400" y="4267200"/>
            <a:ext cx="35814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2286000"/>
            <a:ext cx="35814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2FBC2-C930-430F-B6A3-BD015337C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2286000"/>
            <a:ext cx="35814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286000"/>
            <a:ext cx="35814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267200"/>
            <a:ext cx="35814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CF68-5465-4BC1-8ED8-EABB8974F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86000"/>
            <a:ext cx="35814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286000"/>
            <a:ext cx="35814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CF2C0-4485-459E-8C51-35F51F9B0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76400" y="6245225"/>
            <a:ext cx="64008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"</a:t>
            </a:r>
            <a:r>
              <a:rPr lang="en-US" dirty="0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E83B0-4C24-471C-BCC9-EF6458FBE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76400" y="6245225"/>
            <a:ext cx="6705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"</a:t>
            </a:r>
            <a:r>
              <a:rPr lang="en-US" dirty="0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FA300-96FC-4304-9607-117E3F475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86000"/>
            <a:ext cx="35814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5814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2CDDF-F5DD-4500-94F4-A084FC624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76400" y="6245225"/>
            <a:ext cx="5105400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"</a:t>
            </a:r>
            <a:r>
              <a:rPr lang="en-US" dirty="0" smtClean="0">
                <a:solidFill>
                  <a:srgbClr val="3333FF"/>
                </a:solidFill>
              </a:rPr>
              <a:t>Enhancing the understanding and appreciation of physics through teaching"</a:t>
            </a:r>
            <a:endParaRPr lang="en-US" dirty="0">
              <a:solidFill>
                <a:srgbClr val="3333F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606DA-8402-4119-8819-26540CAF7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4C763-E9C4-490C-AA1D-92210760A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DAF4E-7E27-432F-BB85-56EB95EA9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1488B-8B1B-455B-AED9-C265BE6EF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gif"/><Relationship Id="rId18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wolfe\Desktop\glnav_bg.gif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57200" y="838200"/>
            <a:ext cx="8229600" cy="418416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71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286000"/>
            <a:ext cx="7315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305550"/>
            <a:ext cx="6324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pic>
        <p:nvPicPr>
          <p:cNvPr id="1026" name="Picture 2" descr="C:\Users\dwolfe\Desktop\AAPT_banner_8_2.gif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57200" y="152401"/>
            <a:ext cx="4286250" cy="761999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3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Ä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ü"/>
        <a:defRPr sz="20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à"/>
        <a:defRPr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Ø"/>
        <a:defRPr sz="1600">
          <a:solidFill>
            <a:srgbClr val="3333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rgbClr val="3333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rgbClr val="3333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rgbClr val="3333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rgbClr val="3333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4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2" Type="http://schemas.openxmlformats.org/officeDocument/2006/relationships/tags" Target="../tags/tag3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7.jpeg"/><Relationship Id="rId12" Type="http://schemas.openxmlformats.org/officeDocument/2006/relationships/image" Target="../media/image3.png"/><Relationship Id="rId1" Type="http://schemas.openxmlformats.org/officeDocument/2006/relationships/tags" Target="../tags/tag47.xml"/><Relationship Id="rId2" Type="http://schemas.openxmlformats.org/officeDocument/2006/relationships/tags" Target="../tags/tag48.xml"/><Relationship Id="rId3" Type="http://schemas.openxmlformats.org/officeDocument/2006/relationships/tags" Target="../tags/tag49.xml"/><Relationship Id="rId4" Type="http://schemas.openxmlformats.org/officeDocument/2006/relationships/tags" Target="../tags/tag50.xml"/><Relationship Id="rId5" Type="http://schemas.openxmlformats.org/officeDocument/2006/relationships/tags" Target="../tags/tag51.xml"/><Relationship Id="rId6" Type="http://schemas.openxmlformats.org/officeDocument/2006/relationships/tags" Target="../tags/tag52.xml"/><Relationship Id="rId7" Type="http://schemas.openxmlformats.org/officeDocument/2006/relationships/tags" Target="../tags/tag53.xml"/><Relationship Id="rId8" Type="http://schemas.openxmlformats.org/officeDocument/2006/relationships/tags" Target="../tags/tag54.xml"/><Relationship Id="rId9" Type="http://schemas.openxmlformats.org/officeDocument/2006/relationships/tags" Target="../tags/tag55.xml"/><Relationship Id="rId10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4" Type="http://schemas.openxmlformats.org/officeDocument/2006/relationships/tags" Target="../tags/tag59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7" Type="http://schemas.openxmlformats.org/officeDocument/2006/relationships/image" Target="../media/image3.png"/><Relationship Id="rId1" Type="http://schemas.openxmlformats.org/officeDocument/2006/relationships/tags" Target="../tags/tag56.xml"/><Relationship Id="rId2" Type="http://schemas.openxmlformats.org/officeDocument/2006/relationships/tags" Target="../tags/tag5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4" Type="http://schemas.openxmlformats.org/officeDocument/2006/relationships/tags" Target="../tags/tag63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7" Type="http://schemas.openxmlformats.org/officeDocument/2006/relationships/image" Target="../media/image8.png"/><Relationship Id="rId1" Type="http://schemas.openxmlformats.org/officeDocument/2006/relationships/tags" Target="../tags/tag60.xml"/><Relationship Id="rId2" Type="http://schemas.openxmlformats.org/officeDocument/2006/relationships/tags" Target="../tags/tag6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4" Type="http://schemas.openxmlformats.org/officeDocument/2006/relationships/tags" Target="../tags/tag67.xml"/><Relationship Id="rId5" Type="http://schemas.openxmlformats.org/officeDocument/2006/relationships/tags" Target="../tags/tag68.xml"/><Relationship Id="rId6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" Type="http://schemas.openxmlformats.org/officeDocument/2006/relationships/tags" Target="../tags/tag64.xml"/><Relationship Id="rId2" Type="http://schemas.openxmlformats.org/officeDocument/2006/relationships/tags" Target="../tags/tag6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4" Type="http://schemas.openxmlformats.org/officeDocument/2006/relationships/tags" Target="../tags/tag72.xml"/><Relationship Id="rId5" Type="http://schemas.openxmlformats.org/officeDocument/2006/relationships/tags" Target="../tags/tag73.xml"/><Relationship Id="rId6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8" Type="http://schemas.openxmlformats.org/officeDocument/2006/relationships/image" Target="../media/image9.png"/><Relationship Id="rId1" Type="http://schemas.openxmlformats.org/officeDocument/2006/relationships/tags" Target="../tags/tag69.xml"/><Relationship Id="rId2" Type="http://schemas.openxmlformats.org/officeDocument/2006/relationships/tags" Target="../tags/tag7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4" Type="http://schemas.openxmlformats.org/officeDocument/2006/relationships/tags" Target="../tags/tag77.xml"/><Relationship Id="rId5" Type="http://schemas.openxmlformats.org/officeDocument/2006/relationships/tags" Target="../tags/tag78.xml"/><Relationship Id="rId6" Type="http://schemas.openxmlformats.org/officeDocument/2006/relationships/tags" Target="../tags/tag79.xml"/><Relationship Id="rId7" Type="http://schemas.openxmlformats.org/officeDocument/2006/relationships/slideLayout" Target="../slideLayouts/slideLayout2.xml"/><Relationship Id="rId8" Type="http://schemas.openxmlformats.org/officeDocument/2006/relationships/image" Target="../media/image3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" Type="http://schemas.openxmlformats.org/officeDocument/2006/relationships/tags" Target="../tags/tag74.xml"/><Relationship Id="rId2" Type="http://schemas.openxmlformats.org/officeDocument/2006/relationships/tags" Target="../tags/tag7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82.xml"/><Relationship Id="rId4" Type="http://schemas.openxmlformats.org/officeDocument/2006/relationships/tags" Target="../tags/tag83.xml"/><Relationship Id="rId5" Type="http://schemas.openxmlformats.org/officeDocument/2006/relationships/tags" Target="../tags/tag84.xml"/><Relationship Id="rId6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8" Type="http://schemas.openxmlformats.org/officeDocument/2006/relationships/image" Target="../media/image9.png"/><Relationship Id="rId1" Type="http://schemas.openxmlformats.org/officeDocument/2006/relationships/tags" Target="../tags/tag80.xml"/><Relationship Id="rId2" Type="http://schemas.openxmlformats.org/officeDocument/2006/relationships/tags" Target="../tags/tag8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4" Type="http://schemas.openxmlformats.org/officeDocument/2006/relationships/tags" Target="../tags/tag88.xml"/><Relationship Id="rId5" Type="http://schemas.openxmlformats.org/officeDocument/2006/relationships/tags" Target="../tags/tag89.xml"/><Relationship Id="rId6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8" Type="http://schemas.openxmlformats.org/officeDocument/2006/relationships/image" Target="../media/image9.png"/><Relationship Id="rId1" Type="http://schemas.openxmlformats.org/officeDocument/2006/relationships/tags" Target="../tags/tag85.xml"/><Relationship Id="rId2" Type="http://schemas.openxmlformats.org/officeDocument/2006/relationships/tags" Target="../tags/tag8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4" Type="http://schemas.openxmlformats.org/officeDocument/2006/relationships/tags" Target="../tags/tag8.xml"/><Relationship Id="rId5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2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4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1" Type="http://schemas.openxmlformats.org/officeDocument/2006/relationships/tags" Target="../tags/tag9.xml"/><Relationship Id="rId2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.xml"/><Relationship Id="rId12" Type="http://schemas.openxmlformats.org/officeDocument/2006/relationships/image" Target="../media/image3.png"/><Relationship Id="rId13" Type="http://schemas.openxmlformats.org/officeDocument/2006/relationships/image" Target="../media/image4.gif"/><Relationship Id="rId14" Type="http://schemas.openxmlformats.org/officeDocument/2006/relationships/image" Target="../media/image5.jpeg"/><Relationship Id="rId1" Type="http://schemas.openxmlformats.org/officeDocument/2006/relationships/tags" Target="../tags/tag12.xml"/><Relationship Id="rId2" Type="http://schemas.openxmlformats.org/officeDocument/2006/relationships/tags" Target="../tags/tag13.xml"/><Relationship Id="rId3" Type="http://schemas.openxmlformats.org/officeDocument/2006/relationships/tags" Target="../tags/tag14.xml"/><Relationship Id="rId4" Type="http://schemas.openxmlformats.org/officeDocument/2006/relationships/tags" Target="../tags/tag15.xml"/><Relationship Id="rId5" Type="http://schemas.openxmlformats.org/officeDocument/2006/relationships/tags" Target="../tags/tag16.xml"/><Relationship Id="rId6" Type="http://schemas.openxmlformats.org/officeDocument/2006/relationships/tags" Target="../tags/tag17.xml"/><Relationship Id="rId7" Type="http://schemas.openxmlformats.org/officeDocument/2006/relationships/tags" Target="../tags/tag18.xml"/><Relationship Id="rId8" Type="http://schemas.openxmlformats.org/officeDocument/2006/relationships/tags" Target="../tags/tag19.xml"/><Relationship Id="rId9" Type="http://schemas.openxmlformats.org/officeDocument/2006/relationships/tags" Target="../tags/tag20.xml"/><Relationship Id="rId10" Type="http://schemas.openxmlformats.org/officeDocument/2006/relationships/tags" Target="../tags/tag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4" Type="http://schemas.openxmlformats.org/officeDocument/2006/relationships/tags" Target="../tags/tag25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7" Type="http://schemas.openxmlformats.org/officeDocument/2006/relationships/image" Target="../media/image6.jpeg"/><Relationship Id="rId1" Type="http://schemas.openxmlformats.org/officeDocument/2006/relationships/tags" Target="../tags/tag22.xml"/><Relationship Id="rId2" Type="http://schemas.openxmlformats.org/officeDocument/2006/relationships/tags" Target="../tags/tag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4" Type="http://schemas.openxmlformats.org/officeDocument/2006/relationships/tags" Target="../tags/tag29.xml"/><Relationship Id="rId5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7" Type="http://schemas.openxmlformats.org/officeDocument/2006/relationships/image" Target="../media/image3.png"/><Relationship Id="rId1" Type="http://schemas.openxmlformats.org/officeDocument/2006/relationships/tags" Target="../tags/tag26.xml"/><Relationship Id="rId2" Type="http://schemas.openxmlformats.org/officeDocument/2006/relationships/tags" Target="../tags/tag2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4" Type="http://schemas.openxmlformats.org/officeDocument/2006/relationships/tags" Target="../tags/tag33.xml"/><Relationship Id="rId5" Type="http://schemas.openxmlformats.org/officeDocument/2006/relationships/tags" Target="../tags/tag34.xml"/><Relationship Id="rId6" Type="http://schemas.openxmlformats.org/officeDocument/2006/relationships/tags" Target="../tags/tag35.xml"/><Relationship Id="rId7" Type="http://schemas.openxmlformats.org/officeDocument/2006/relationships/slideLayout" Target="../slideLayouts/slideLayout2.xml"/><Relationship Id="rId8" Type="http://schemas.openxmlformats.org/officeDocument/2006/relationships/image" Target="../media/image3.png"/><Relationship Id="rId9" Type="http://schemas.openxmlformats.org/officeDocument/2006/relationships/image" Target="../media/image6.jpeg"/><Relationship Id="rId1" Type="http://schemas.openxmlformats.org/officeDocument/2006/relationships/tags" Target="../tags/tag30.xml"/><Relationship Id="rId2" Type="http://schemas.openxmlformats.org/officeDocument/2006/relationships/tags" Target="../tags/tag3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4" Type="http://schemas.openxmlformats.org/officeDocument/2006/relationships/tags" Target="../tags/tag39.xml"/><Relationship Id="rId5" Type="http://schemas.openxmlformats.org/officeDocument/2006/relationships/tags" Target="../tags/tag40.xml"/><Relationship Id="rId6" Type="http://schemas.openxmlformats.org/officeDocument/2006/relationships/tags" Target="../tags/tag41.xml"/><Relationship Id="rId7" Type="http://schemas.openxmlformats.org/officeDocument/2006/relationships/slideLayout" Target="../slideLayouts/slideLayout2.xml"/><Relationship Id="rId8" Type="http://schemas.openxmlformats.org/officeDocument/2006/relationships/image" Target="../media/image7.jpeg"/><Relationship Id="rId9" Type="http://schemas.openxmlformats.org/officeDocument/2006/relationships/image" Target="../media/image3.png"/><Relationship Id="rId1" Type="http://schemas.openxmlformats.org/officeDocument/2006/relationships/tags" Target="../tags/tag36.xml"/><Relationship Id="rId2" Type="http://schemas.openxmlformats.org/officeDocument/2006/relationships/tags" Target="../tags/tag3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4" Type="http://schemas.openxmlformats.org/officeDocument/2006/relationships/tags" Target="../tags/tag45.xml"/><Relationship Id="rId5" Type="http://schemas.openxmlformats.org/officeDocument/2006/relationships/tags" Target="../tags/tag46.xml"/><Relationship Id="rId6" Type="http://schemas.openxmlformats.org/officeDocument/2006/relationships/slideLayout" Target="../slideLayouts/slideLayout2.xml"/><Relationship Id="rId7" Type="http://schemas.openxmlformats.org/officeDocument/2006/relationships/image" Target="../media/image6.jpeg"/><Relationship Id="rId8" Type="http://schemas.openxmlformats.org/officeDocument/2006/relationships/image" Target="../media/image3.png"/><Relationship Id="rId1" Type="http://schemas.openxmlformats.org/officeDocument/2006/relationships/tags" Target="../tags/tag42.xml"/><Relationship Id="rId2" Type="http://schemas.openxmlformats.org/officeDocument/2006/relationships/tags" Target="../tags/tag4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19050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Report on the 5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IUPAP International Conference on Women in Physics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9600" y="3581400"/>
            <a:ext cx="8001000" cy="24384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(Conference Supported by IUPAP Working Group on Women in Physics)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Beth A. Cunningham, AAPT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Cherrill</a:t>
            </a:r>
            <a:r>
              <a:rPr lang="en-US" dirty="0" smtClean="0">
                <a:solidFill>
                  <a:srgbClr val="000000"/>
                </a:solidFill>
              </a:rPr>
              <a:t> Spencer,</a:t>
            </a:r>
            <a:r>
              <a:rPr lang="en-US" dirty="0" smtClean="0">
                <a:solidFill>
                  <a:srgbClr val="000000"/>
                </a:solidFill>
              </a:rPr>
              <a:t> ex-SLAC National </a:t>
            </a:r>
            <a:r>
              <a:rPr lang="en-US" dirty="0" err="1" smtClean="0">
                <a:solidFill>
                  <a:srgbClr val="000000"/>
                </a:solidFill>
              </a:rPr>
              <a:t>Accel</a:t>
            </a:r>
            <a:r>
              <a:rPr lang="en-US" dirty="0" smtClean="0">
                <a:solidFill>
                  <a:srgbClr val="000000"/>
                </a:solidFill>
              </a:rPr>
              <a:t>. Lab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Anne Cox, Eckerd College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sz="1200" dirty="0" smtClean="0">
                <a:solidFill>
                  <a:srgbClr val="002060"/>
                </a:solidFill>
              </a:rPr>
              <a:t>"Enhancing the understanding and appreciation of physics through teaching"</a:t>
            </a:r>
            <a:endParaRPr lang="en-US" sz="1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>
            <p:custDataLst>
              <p:tags r:id="rId1"/>
            </p:custDataLst>
          </p:nvPr>
        </p:nvSpPr>
        <p:spPr>
          <a:xfrm>
            <a:off x="1295400" y="3048000"/>
            <a:ext cx="1676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>
            <p:custDataLst>
              <p:tags r:id="rId2"/>
            </p:custDataLst>
          </p:nvPr>
        </p:nvSpPr>
        <p:spPr>
          <a:xfrm>
            <a:off x="1295400" y="2667000"/>
            <a:ext cx="5867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>
            <p:custDataLst>
              <p:tags r:id="rId3"/>
            </p:custDataLst>
          </p:nvPr>
        </p:nvSpPr>
        <p:spPr>
          <a:xfrm>
            <a:off x="1295400" y="3581400"/>
            <a:ext cx="5181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8130" name="Picture 2" descr="http://www-tc.pbs.org/wnet/blueprintamerica/files/2010/02/The-Bill-300x231.jp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57200" y="152401"/>
            <a:ext cx="1781297" cy="1219199"/>
          </a:xfrm>
          <a:prstGeom prst="rect">
            <a:avLst/>
          </a:prstGeom>
          <a:noFill/>
          <a:ln w="57150">
            <a:solidFill>
              <a:srgbClr val="3333FF"/>
            </a:solidFill>
          </a:ln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6248401" y="-1"/>
            <a:ext cx="2895600" cy="1316431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70C0"/>
                </a:solidFill>
              </a:rPr>
              <a:t>Resolutions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>
            <p:custDataLst>
              <p:tags r:id="rId7"/>
            </p:custDataLst>
          </p:nvPr>
        </p:nvSpPr>
        <p:spPr>
          <a:xfrm>
            <a:off x="1295400" y="4114800"/>
            <a:ext cx="6858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>
            <p:custDataLst>
              <p:tags r:id="rId8"/>
            </p:custDataLst>
          </p:nvPr>
        </p:nvSpPr>
        <p:spPr>
          <a:xfrm>
            <a:off x="1295400" y="4495800"/>
            <a:ext cx="2057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  <p:custDataLst>
              <p:tags r:id="rId9"/>
            </p:custDataLst>
          </p:nvPr>
        </p:nvSpPr>
        <p:spPr>
          <a:xfrm>
            <a:off x="914400" y="2057400"/>
            <a:ext cx="74676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Plenary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3. Regular updates of Global Survey of Physicists.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4. Future analysis of Country data.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5. Endorse an annual International Women in Physics Day.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6. IUPAP conferences include outreach activities.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7. 6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 Intl Conf on Women in Physics.</a:t>
            </a:r>
          </a:p>
          <a:p>
            <a:pPr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914400" y="2057400"/>
            <a:ext cx="74676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Plenary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6. IUPAP conferences include outreach activities.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7. 6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 International Conference on Women in Physics.</a:t>
            </a:r>
          </a:p>
          <a:p>
            <a:pPr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pic>
        <p:nvPicPr>
          <p:cNvPr id="48130" name="Picture 2" descr="http://www-tc.pbs.org/wnet/blueprintamerica/files/2010/02/The-Bill-300x231.jp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" y="152401"/>
            <a:ext cx="1781297" cy="1219199"/>
          </a:xfrm>
          <a:prstGeom prst="rect">
            <a:avLst/>
          </a:prstGeom>
          <a:noFill/>
          <a:ln w="57150">
            <a:solidFill>
              <a:srgbClr val="3333FF"/>
            </a:solidFill>
          </a:ln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6248401" y="-1"/>
            <a:ext cx="2895600" cy="1316431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70C0"/>
                </a:solidFill>
              </a:rPr>
              <a:t>Resolutions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6248401" y="-1"/>
            <a:ext cx="2895600" cy="1316431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Introduce the video: </a:t>
            </a:r>
            <a:r>
              <a:rPr lang="en-US" dirty="0" err="1" smtClean="0">
                <a:solidFill>
                  <a:schemeClr val="tx2"/>
                </a:solidFill>
              </a:rPr>
              <a:t>HERStories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Two Goals: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6081" name="Picture 1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28800" y="2971800"/>
            <a:ext cx="606742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6248401" y="-1"/>
            <a:ext cx="2895600" cy="1316431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81000" y="2286000"/>
            <a:ext cx="8305800" cy="3810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Wisdom &amp; Encouragement from Women in Physics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1371600"/>
            <a:ext cx="2895600" cy="685800"/>
          </a:xfrm>
        </p:spPr>
        <p:txBody>
          <a:bodyPr/>
          <a:lstStyle/>
          <a:p>
            <a:pPr algn="l"/>
            <a:r>
              <a:rPr lang="en-US" dirty="0" err="1" smtClean="0">
                <a:solidFill>
                  <a:srgbClr val="0070C0"/>
                </a:solidFill>
              </a:rPr>
              <a:t>HERStories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6081" name="Picture 1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28800" y="2971800"/>
            <a:ext cx="606742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28800" y="2971800"/>
            <a:ext cx="606742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6248401" y="-1"/>
            <a:ext cx="2895600" cy="1316431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2057400"/>
            <a:ext cx="8305800" cy="685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Wisdom &amp; Encouragement from Women in Physics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1371600"/>
            <a:ext cx="2895600" cy="685800"/>
          </a:xfrm>
        </p:spPr>
        <p:txBody>
          <a:bodyPr/>
          <a:lstStyle/>
          <a:p>
            <a:pPr algn="l"/>
            <a:r>
              <a:rPr lang="en-US" dirty="0" err="1" smtClean="0">
                <a:solidFill>
                  <a:srgbClr val="0070C0"/>
                </a:solidFill>
              </a:rPr>
              <a:t>HERStories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8" cstate="print"/>
          <a:srcRect l="21350" t="32000" r="22135" b="24571"/>
          <a:stretch>
            <a:fillRect/>
          </a:stretch>
        </p:blipFill>
        <p:spPr bwMode="auto">
          <a:xfrm>
            <a:off x="533400" y="304800"/>
            <a:ext cx="2362200" cy="997373"/>
          </a:xfrm>
          <a:prstGeom prst="rect">
            <a:avLst/>
          </a:prstGeom>
          <a:noFill/>
          <a:ln w="57150">
            <a:solidFill>
              <a:srgbClr val="3333FF"/>
            </a:solidFill>
            <a:miter lim="800000"/>
            <a:headEnd/>
            <a:tailEnd/>
          </a:ln>
        </p:spPr>
      </p:pic>
      <p:sp>
        <p:nvSpPr>
          <p:cNvPr id="7" name="Content Placeholder 7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1066800" y="2895600"/>
            <a:ext cx="7162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Questions: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kern="0" dirty="0" smtClean="0">
                <a:latin typeface="+mn-lt"/>
              </a:rPr>
              <a:t>Introduce yourself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Why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Physics?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kern="0" dirty="0" smtClean="0">
                <a:latin typeface="+mn-lt"/>
              </a:rPr>
              <a:t>Challenges?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Advice for school girl?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6248401" y="-1"/>
            <a:ext cx="2895600" cy="1316431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81000" y="2286000"/>
            <a:ext cx="8305800" cy="3810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Wisdom &amp; Encouragement from Women in Physics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1371600"/>
            <a:ext cx="2895600" cy="685800"/>
          </a:xfrm>
        </p:spPr>
        <p:txBody>
          <a:bodyPr/>
          <a:lstStyle/>
          <a:p>
            <a:pPr algn="l"/>
            <a:r>
              <a:rPr lang="en-US" dirty="0" err="1" smtClean="0">
                <a:solidFill>
                  <a:srgbClr val="0070C0"/>
                </a:solidFill>
              </a:rPr>
              <a:t>HERStories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6081" name="Picture 1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28800" y="2971800"/>
            <a:ext cx="606742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0" cstate="print"/>
          <a:srcRect l="21350" t="32000" r="22135" b="24571"/>
          <a:stretch>
            <a:fillRect/>
          </a:stretch>
        </p:blipFill>
        <p:spPr bwMode="auto">
          <a:xfrm>
            <a:off x="533400" y="304800"/>
            <a:ext cx="2362200" cy="997373"/>
          </a:xfrm>
          <a:prstGeom prst="rect">
            <a:avLst/>
          </a:prstGeom>
          <a:noFill/>
          <a:ln w="57150">
            <a:solidFill>
              <a:srgbClr val="3333FF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>
            <p:custDataLst>
              <p:tags r:id="rId6"/>
            </p:custDataLst>
          </p:nvPr>
        </p:nvSpPr>
        <p:spPr>
          <a:xfrm>
            <a:off x="2209800" y="350520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3"/>
                </a:solidFill>
                <a:latin typeface="+mn-lt"/>
              </a:rPr>
              <a:t>Uma</a:t>
            </a:r>
            <a:r>
              <a:rPr lang="en-US" b="1" dirty="0" smtClean="0">
                <a:solidFill>
                  <a:schemeClr val="accent3"/>
                </a:solidFill>
                <a:latin typeface="+mn-lt"/>
              </a:rPr>
              <a:t> Das</a:t>
            </a:r>
            <a:endParaRPr lang="en-US" b="1" dirty="0">
              <a:solidFill>
                <a:schemeClr val="accent3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6248401" y="-1"/>
            <a:ext cx="2895600" cy="1316431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2057400"/>
            <a:ext cx="8305800" cy="685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Wisdom &amp; Encouragement from Women in Physics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1371600"/>
            <a:ext cx="2895600" cy="685800"/>
          </a:xfrm>
        </p:spPr>
        <p:txBody>
          <a:bodyPr/>
          <a:lstStyle/>
          <a:p>
            <a:pPr algn="l"/>
            <a:r>
              <a:rPr lang="en-US" dirty="0" err="1" smtClean="0">
                <a:solidFill>
                  <a:srgbClr val="0070C0"/>
                </a:solidFill>
              </a:rPr>
              <a:t>HERStories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8" cstate="print"/>
          <a:srcRect l="21350" t="32000" r="22135" b="24571"/>
          <a:stretch>
            <a:fillRect/>
          </a:stretch>
        </p:blipFill>
        <p:spPr bwMode="auto">
          <a:xfrm>
            <a:off x="533400" y="304800"/>
            <a:ext cx="2362200" cy="997373"/>
          </a:xfrm>
          <a:prstGeom prst="rect">
            <a:avLst/>
          </a:prstGeom>
          <a:noFill/>
          <a:ln w="57150">
            <a:solidFill>
              <a:srgbClr val="3333FF"/>
            </a:solidFill>
            <a:miter lim="800000"/>
            <a:headEnd/>
            <a:tailEnd/>
          </a:ln>
        </p:spPr>
      </p:pic>
      <p:sp>
        <p:nvSpPr>
          <p:cNvPr id="7" name="Content Placeholder 7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1066800" y="2895600"/>
            <a:ext cx="7162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Video</a:t>
            </a:r>
            <a:r>
              <a:rPr lang="en-US" sz="2800" kern="0" dirty="0" smtClean="0">
                <a:latin typeface="+mn-lt"/>
              </a:rPr>
              <a:t> captures the essence of the interviews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Similarity of experiences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6248401" y="-1"/>
            <a:ext cx="2895600" cy="1316431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2057400"/>
            <a:ext cx="8305800" cy="685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Wisdom &amp; Encouragement from Women in Physics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1371600"/>
            <a:ext cx="2895600" cy="685800"/>
          </a:xfrm>
        </p:spPr>
        <p:txBody>
          <a:bodyPr/>
          <a:lstStyle/>
          <a:p>
            <a:pPr algn="l"/>
            <a:r>
              <a:rPr lang="en-US" dirty="0" err="1" smtClean="0">
                <a:solidFill>
                  <a:srgbClr val="0070C0"/>
                </a:solidFill>
              </a:rPr>
              <a:t>HERStories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8" cstate="print"/>
          <a:srcRect l="21350" t="32000" r="22135" b="24571"/>
          <a:stretch>
            <a:fillRect/>
          </a:stretch>
        </p:blipFill>
        <p:spPr bwMode="auto">
          <a:xfrm>
            <a:off x="533400" y="304800"/>
            <a:ext cx="2362200" cy="997373"/>
          </a:xfrm>
          <a:prstGeom prst="rect">
            <a:avLst/>
          </a:prstGeom>
          <a:noFill/>
          <a:ln w="57150">
            <a:solidFill>
              <a:srgbClr val="3333FF"/>
            </a:solidFill>
            <a:miter lim="800000"/>
            <a:headEnd/>
            <a:tailEnd/>
          </a:ln>
        </p:spPr>
      </p:pic>
      <p:sp>
        <p:nvSpPr>
          <p:cNvPr id="7" name="Content Placeholder 7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1066800" y="2895600"/>
            <a:ext cx="7162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Next steps…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kern="0" noProof="0" dirty="0" smtClean="0">
                <a:latin typeface="+mn-lt"/>
              </a:rPr>
              <a:t>Teaching resources based on video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…?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>
            <p:custDataLst>
              <p:tags r:id="rId1"/>
            </p:custDataLst>
          </p:nvPr>
        </p:nvSpPr>
        <p:spPr>
          <a:xfrm>
            <a:off x="2362200" y="5562600"/>
            <a:ext cx="4419600" cy="533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85800" y="19050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Report on the 5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IUPAP International Conference on Women in Physics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3581400"/>
            <a:ext cx="6400800" cy="24384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(Conference Supported by IUPAP Working Group on Women in Physics)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Beth A. Cunningham, AAPT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Cherrill</a:t>
            </a:r>
            <a:r>
              <a:rPr lang="en-US" dirty="0" smtClean="0">
                <a:solidFill>
                  <a:srgbClr val="000000"/>
                </a:solidFill>
              </a:rPr>
              <a:t> Spenser, SLAC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Anne Cox, Eckerd College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sz="1200" dirty="0" smtClean="0">
                <a:solidFill>
                  <a:srgbClr val="002060"/>
                </a:solidFill>
              </a:rPr>
              <a:t>"Enhancing the understanding and appreciation of physics through teaching"</a:t>
            </a:r>
            <a:endParaRPr lang="en-US" sz="1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6248401" y="-1"/>
            <a:ext cx="2895600" cy="1316431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Resolutions from Conference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Introduce the video: </a:t>
            </a:r>
            <a:r>
              <a:rPr lang="en-US" dirty="0" err="1" smtClean="0">
                <a:solidFill>
                  <a:schemeClr val="tx2"/>
                </a:solidFill>
              </a:rPr>
              <a:t>HERStories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Two Goals: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6248401" y="-1"/>
            <a:ext cx="2895600" cy="1316431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Resolutions from Conference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Two Goals: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 descr="http://www.giftedguru.com/wp-content/uploads/2012/03/schoolhouse-rock.gi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90600" y="3124200"/>
            <a:ext cx="3581649" cy="2438400"/>
          </a:xfrm>
          <a:prstGeom prst="rect">
            <a:avLst/>
          </a:prstGeom>
          <a:noFill/>
        </p:spPr>
      </p:pic>
      <p:sp>
        <p:nvSpPr>
          <p:cNvPr id="6" name="Isosceles Triangle 5"/>
          <p:cNvSpPr/>
          <p:nvPr>
            <p:custDataLst>
              <p:tags r:id="rId5"/>
            </p:custDataLst>
          </p:nvPr>
        </p:nvSpPr>
        <p:spPr>
          <a:xfrm rot="16200000">
            <a:off x="2514600" y="2895600"/>
            <a:ext cx="2514600" cy="2362200"/>
          </a:xfrm>
          <a:prstGeom prst="triangle">
            <a:avLst>
              <a:gd name="adj" fmla="val 7212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>
            <p:custDataLst>
              <p:tags r:id="rId6"/>
            </p:custDataLst>
          </p:nvPr>
        </p:nvSpPr>
        <p:spPr>
          <a:xfrm>
            <a:off x="609600" y="563880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 smtClean="0"/>
              <a:t>http://www.giftedguru.com/wp-content/uploads/2012/03/schoolhouse-rock.gif</a:t>
            </a:r>
            <a:endParaRPr lang="en-US" sz="1000" dirty="0"/>
          </a:p>
        </p:txBody>
      </p:sp>
      <p:pic>
        <p:nvPicPr>
          <p:cNvPr id="1028" name="Picture 4" descr="http://justicefergie.com/wp-content/uploads/2013/01/15211_17-PH20040504_159-.jpg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953000" y="2868942"/>
            <a:ext cx="3505200" cy="238885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</p:pic>
      <p:sp>
        <p:nvSpPr>
          <p:cNvPr id="10" name="Rectangle 9"/>
          <p:cNvSpPr/>
          <p:nvPr>
            <p:custDataLst>
              <p:tags r:id="rId8"/>
            </p:custDataLst>
          </p:nvPr>
        </p:nvSpPr>
        <p:spPr>
          <a:xfrm>
            <a:off x="609600" y="5867400"/>
            <a:ext cx="51816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http://justicefergie.com/wp-content/uploads/2013/01/15211_17-PH20040504_159-.jpg</a:t>
            </a:r>
            <a:endParaRPr lang="en-US" sz="1000" dirty="0"/>
          </a:p>
        </p:txBody>
      </p:sp>
      <p:sp>
        <p:nvSpPr>
          <p:cNvPr id="11" name="Rectangle 10"/>
          <p:cNvSpPr/>
          <p:nvPr>
            <p:custDataLst>
              <p:tags r:id="rId9"/>
            </p:custDataLst>
          </p:nvPr>
        </p:nvSpPr>
        <p:spPr>
          <a:xfrm>
            <a:off x="609600" y="6096000"/>
            <a:ext cx="7239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http://schooltube-thumbnails.s3.amazonaws.com/f6/83/36/78/96/c6/f6833678-96c6-11e1-842e-001c23dcdfb5_lg.jpg</a:t>
            </a:r>
            <a:endParaRPr lang="en-US" sz="1000" dirty="0"/>
          </a:p>
        </p:txBody>
      </p:sp>
      <p:sp>
        <p:nvSpPr>
          <p:cNvPr id="12" name="Rectangle 11"/>
          <p:cNvSpPr/>
          <p:nvPr>
            <p:custDataLst>
              <p:tags r:id="rId10"/>
            </p:custDataLst>
          </p:nvPr>
        </p:nvSpPr>
        <p:spPr>
          <a:xfrm>
            <a:off x="609600" y="6324600"/>
            <a:ext cx="5486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http://www-tc.pbs.org/wnet/blueprintamerica/files/2010/02/The-Bill-300x231.jpg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6248401" y="-1"/>
            <a:ext cx="2895600" cy="1316431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914400" y="2057400"/>
            <a:ext cx="74676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Workshop: </a:t>
            </a:r>
            <a:r>
              <a:rPr lang="en-US" dirty="0" smtClean="0">
                <a:solidFill>
                  <a:srgbClr val="0070C0"/>
                </a:solidFill>
              </a:rPr>
              <a:t>Improving the Workplace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Presentations: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Canadian workplace policies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Project Juno (Institute of Physics to Physics Departments to address “leaky pipeline”)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Discussion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Recommendations: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Societies adopt a Juno-like project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Propagate Best Practices from Project Juno</a:t>
            </a:r>
          </a:p>
          <a:p>
            <a:endParaRPr lang="en-US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70C0"/>
                </a:solidFill>
              </a:rPr>
              <a:t>Resolutions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7" name="Picture 2" descr="http://schooltube-thumbnails.s3.amazonaws.com/f6/83/36/78/96/c6/f6833678-96c6-11e1-842e-001c23dcdfb5_lg.jp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7" cstate="print"/>
          <a:srcRect l="6169" t="13901" r="9904" b="5473"/>
          <a:stretch>
            <a:fillRect/>
          </a:stretch>
        </p:blipFill>
        <p:spPr bwMode="auto">
          <a:xfrm>
            <a:off x="457200" y="152400"/>
            <a:ext cx="1752601" cy="1219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schooltube-thumbnails.s3.amazonaws.com/f6/83/36/78/96/c6/f6833678-96c6-11e1-842e-001c23dcdfb5_lg.jp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/>
          <a:srcRect l="6169" t="13901" r="9904" b="5473"/>
          <a:stretch>
            <a:fillRect/>
          </a:stretch>
        </p:blipFill>
        <p:spPr bwMode="auto">
          <a:xfrm>
            <a:off x="457200" y="152400"/>
            <a:ext cx="1752601" cy="1219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6248401" y="-1"/>
            <a:ext cx="2895600" cy="1316431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2057400"/>
            <a:ext cx="74676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Workshop: </a:t>
            </a:r>
            <a:r>
              <a:rPr lang="en-US" dirty="0" smtClean="0">
                <a:solidFill>
                  <a:srgbClr val="0070C0"/>
                </a:solidFill>
              </a:rPr>
              <a:t>Improving the Workplace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Presentations: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Japan: Hours in lab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US: Mutual mentoring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India: Google group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Discussion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Recommendations: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Continued data collection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International Women in Physics Day</a:t>
            </a:r>
          </a:p>
          <a:p>
            <a:endParaRPr lang="en-US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70C0"/>
                </a:solidFill>
              </a:rPr>
              <a:t>Resolutions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>
            <p:custDataLst>
              <p:tags r:id="rId1"/>
            </p:custDataLst>
          </p:nvPr>
        </p:nvSpPr>
        <p:spPr>
          <a:xfrm>
            <a:off x="1752600" y="5791200"/>
            <a:ext cx="59436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>
            <p:custDataLst>
              <p:tags r:id="rId2"/>
            </p:custDataLst>
          </p:nvPr>
        </p:nvSpPr>
        <p:spPr>
          <a:xfrm>
            <a:off x="1752600" y="5410200"/>
            <a:ext cx="4800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6248401" y="-1"/>
            <a:ext cx="2895600" cy="1316431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914400" y="2057400"/>
            <a:ext cx="74676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Workshop: </a:t>
            </a:r>
            <a:r>
              <a:rPr lang="en-US" dirty="0" smtClean="0">
                <a:solidFill>
                  <a:srgbClr val="0070C0"/>
                </a:solidFill>
              </a:rPr>
              <a:t>Improving the Workplace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Presentations: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Canadian workplace policies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Project Juno (Institute of Physics to Physics Departments to address “leaky pipeline”)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Discussion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Recommendations: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Societies adopt a Juno-like project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Propagate Best Practices from Project Juno</a:t>
            </a:r>
          </a:p>
          <a:p>
            <a:endParaRPr lang="en-US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70C0"/>
                </a:solidFill>
              </a:rPr>
              <a:t>Resolutions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7" name="Picture 2" descr="http://schooltube-thumbnails.s3.amazonaws.com/f6/83/36/78/96/c6/f6833678-96c6-11e1-842e-001c23dcdfb5_lg.jp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9" cstate="print"/>
          <a:srcRect l="6169" t="13901" r="9904" b="5473"/>
          <a:stretch>
            <a:fillRect/>
          </a:stretch>
        </p:blipFill>
        <p:spPr bwMode="auto">
          <a:xfrm>
            <a:off x="457200" y="152400"/>
            <a:ext cx="1752601" cy="1219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>
            <p:custDataLst>
              <p:tags r:id="rId1"/>
            </p:custDataLst>
          </p:nvPr>
        </p:nvSpPr>
        <p:spPr>
          <a:xfrm>
            <a:off x="1295400" y="4876800"/>
            <a:ext cx="6324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>
            <p:custDataLst>
              <p:tags r:id="rId2"/>
            </p:custDataLst>
          </p:nvPr>
        </p:nvSpPr>
        <p:spPr>
          <a:xfrm>
            <a:off x="6858000" y="4419600"/>
            <a:ext cx="1371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8130" name="Picture 2" descr="http://www-tc.pbs.org/wnet/blueprintamerica/files/2010/02/The-Bill-300x231.jp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" y="152401"/>
            <a:ext cx="1781297" cy="1219199"/>
          </a:xfrm>
          <a:prstGeom prst="rect">
            <a:avLst/>
          </a:prstGeom>
          <a:noFill/>
          <a:ln w="57150">
            <a:solidFill>
              <a:srgbClr val="3333FF"/>
            </a:solidFill>
          </a:ln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6248401" y="-1"/>
            <a:ext cx="2895600" cy="1316431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914400" y="2057400"/>
            <a:ext cx="74676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Plenary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1. Share strategies for inclusion and advancement of women in physics.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2. “Waterloo Charter” based on Baltimore Charter and </a:t>
            </a:r>
            <a:r>
              <a:rPr lang="en-US" dirty="0" err="1" smtClean="0">
                <a:solidFill>
                  <a:schemeClr val="tx2"/>
                </a:solidFill>
              </a:rPr>
              <a:t>Pasedena</a:t>
            </a:r>
            <a:r>
              <a:rPr lang="en-US" dirty="0" smtClean="0">
                <a:solidFill>
                  <a:schemeClr val="tx2"/>
                </a:solidFill>
              </a:rPr>
              <a:t> Recommendations by American Astronomical Society. Charter shaped by principles from Project Juno.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70C0"/>
                </a:solidFill>
              </a:rPr>
              <a:t>Resolutions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>
            <p:custDataLst>
              <p:tags r:id="rId1"/>
            </p:custDataLst>
          </p:nvPr>
        </p:nvSpPr>
        <p:spPr>
          <a:xfrm>
            <a:off x="1752600" y="5486400"/>
            <a:ext cx="35052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http://schooltube-thumbnails.s3.amazonaws.com/f6/83/36/78/96/c6/f6833678-96c6-11e1-842e-001c23dcdfb5_lg.jp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/>
          <a:srcRect l="6169" t="13901" r="9904" b="5473"/>
          <a:stretch>
            <a:fillRect/>
          </a:stretch>
        </p:blipFill>
        <p:spPr bwMode="auto">
          <a:xfrm>
            <a:off x="457200" y="152400"/>
            <a:ext cx="1752601" cy="1219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6248401" y="-1"/>
            <a:ext cx="2895600" cy="1316431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914400" y="2057400"/>
            <a:ext cx="74676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Workshop: </a:t>
            </a:r>
            <a:r>
              <a:rPr lang="en-US" dirty="0" smtClean="0">
                <a:solidFill>
                  <a:srgbClr val="0070C0"/>
                </a:solidFill>
              </a:rPr>
              <a:t>Improving the Workplace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Presentations: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Japan: Hours in lab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US: Mutual mentoring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India: Google group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Discussion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Recommendations: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Continued data collection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International Women in Physics Day</a:t>
            </a:r>
          </a:p>
          <a:p>
            <a:endParaRPr lang="en-US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70C0"/>
                </a:solidFill>
              </a:rPr>
              <a:t>Resolutions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2892</TotalTime>
  <Words>567</Words>
  <Application>Microsoft Macintosh PowerPoint</Application>
  <PresentationFormat>On-screen Show (4:3)</PresentationFormat>
  <Paragraphs>97</Paragraphs>
  <Slides>17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Report on the 5th IUPAP International Conference on Women in Physics</vt:lpstr>
      <vt:lpstr>Report on the 5th IUPAP International Conference on Women in Physics</vt:lpstr>
      <vt:lpstr>Two Goals:</vt:lpstr>
      <vt:lpstr>Two Goals:</vt:lpstr>
      <vt:lpstr>Resolutions</vt:lpstr>
      <vt:lpstr>Resolutions</vt:lpstr>
      <vt:lpstr>Resolutions</vt:lpstr>
      <vt:lpstr>Resolutions</vt:lpstr>
      <vt:lpstr>Resolutions</vt:lpstr>
      <vt:lpstr>Resolutions</vt:lpstr>
      <vt:lpstr>Resolutions</vt:lpstr>
      <vt:lpstr>Two Goals:</vt:lpstr>
      <vt:lpstr>HERStories:</vt:lpstr>
      <vt:lpstr>HERStories:</vt:lpstr>
      <vt:lpstr>HERStories:</vt:lpstr>
      <vt:lpstr>HERStories:</vt:lpstr>
      <vt:lpstr>HERStories: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Warren Hein</dc:creator>
  <cp:lastModifiedBy>Beth Cunningham</cp:lastModifiedBy>
  <cp:revision>191</cp:revision>
  <cp:lastPrinted>2014-12-23T14:09:33Z</cp:lastPrinted>
  <dcterms:created xsi:type="dcterms:W3CDTF">2015-01-04T22:40:41Z</dcterms:created>
  <dcterms:modified xsi:type="dcterms:W3CDTF">2015-01-04T22:41:48Z</dcterms:modified>
</cp:coreProperties>
</file>